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9"/>
  </p:notesMasterIdLst>
  <p:handoutMasterIdLst>
    <p:handoutMasterId r:id="rId20"/>
  </p:handoutMasterIdLst>
  <p:sldIdLst>
    <p:sldId id="256" r:id="rId2"/>
    <p:sldId id="1861" r:id="rId3"/>
    <p:sldId id="1926" r:id="rId4"/>
    <p:sldId id="1927" r:id="rId5"/>
    <p:sldId id="1942" r:id="rId6"/>
    <p:sldId id="1928" r:id="rId7"/>
    <p:sldId id="1933" r:id="rId8"/>
    <p:sldId id="1932" r:id="rId9"/>
    <p:sldId id="1931" r:id="rId10"/>
    <p:sldId id="1940" r:id="rId11"/>
    <p:sldId id="1929" r:id="rId12"/>
    <p:sldId id="1939" r:id="rId13"/>
    <p:sldId id="1937" r:id="rId14"/>
    <p:sldId id="1936" r:id="rId15"/>
    <p:sldId id="1930" r:id="rId16"/>
    <p:sldId id="1938" r:id="rId17"/>
    <p:sldId id="1877" r:id="rId18"/>
  </p:sldIdLst>
  <p:sldSz cx="12192000" cy="6858000"/>
  <p:notesSz cx="6858000" cy="9144000"/>
  <p:embeddedFontLst>
    <p:embeddedFont>
      <p:font typeface="Open Sans" panose="020B0606030504020204" pitchFamily="34" charset="0"/>
      <p:regular r:id="rId21"/>
      <p:bold r:id="rId22"/>
      <p:italic r:id="rId23"/>
      <p:boldItalic r:id="rId24"/>
    </p:embeddedFont>
    <p:embeddedFont>
      <p:font typeface="Open Sans bold" panose="020B0706030804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926"/>
            <p14:sldId id="1927"/>
            <p14:sldId id="1942"/>
            <p14:sldId id="1928"/>
            <p14:sldId id="1933"/>
            <p14:sldId id="1932"/>
            <p14:sldId id="1931"/>
            <p14:sldId id="1940"/>
            <p14:sldId id="1929"/>
            <p14:sldId id="1939"/>
            <p14:sldId id="1937"/>
            <p14:sldId id="1936"/>
            <p14:sldId id="1930"/>
            <p14:sldId id="1938"/>
            <p14:sldId id="18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64" autoAdjust="0"/>
    <p:restoredTop sz="96301" autoAdjust="0"/>
  </p:normalViewPr>
  <p:slideViewPr>
    <p:cSldViewPr snapToGrid="0" showGuides="1">
      <p:cViewPr varScale="1">
        <p:scale>
          <a:sx n="114" d="100"/>
          <a:sy n="114" d="100"/>
        </p:scale>
        <p:origin x="192" y="35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4/17/25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4/17/25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paraview.org/download/"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Run and Viz</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EC63-D047-E710-47FD-DE8DB1314FB9}"/>
              </a:ext>
            </a:extLst>
          </p:cNvPr>
          <p:cNvSpPr>
            <a:spLocks noGrp="1"/>
          </p:cNvSpPr>
          <p:nvPr>
            <p:ph type="title"/>
          </p:nvPr>
        </p:nvSpPr>
        <p:spPr/>
        <p:txBody>
          <a:bodyPr/>
          <a:lstStyle/>
          <a:p>
            <a:r>
              <a:rPr lang="en-US" dirty="0"/>
              <a:t>Download </a:t>
            </a:r>
            <a:r>
              <a:rPr lang="en-US" dirty="0" err="1"/>
              <a:t>Paraview</a:t>
            </a:r>
            <a:endParaRPr lang="en-US" dirty="0"/>
          </a:p>
        </p:txBody>
      </p:sp>
      <p:sp>
        <p:nvSpPr>
          <p:cNvPr id="3" name="Slide Number Placeholder 2">
            <a:extLst>
              <a:ext uri="{FF2B5EF4-FFF2-40B4-BE49-F238E27FC236}">
                <a16:creationId xmlns:a16="http://schemas.microsoft.com/office/drawing/2014/main" id="{8A7DD744-C9FD-F495-1522-9B33833ACE68}"/>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0A527CD8-FC31-7E65-D25E-E8506A33747D}"/>
              </a:ext>
            </a:extLst>
          </p:cNvPr>
          <p:cNvSpPr>
            <a:spLocks noGrp="1"/>
          </p:cNvSpPr>
          <p:nvPr>
            <p:ph sz="quarter" idx="11"/>
          </p:nvPr>
        </p:nvSpPr>
        <p:spPr/>
        <p:txBody>
          <a:bodyPr/>
          <a:lstStyle/>
          <a:p>
            <a:r>
              <a:rPr lang="en-US" dirty="0">
                <a:hlinkClick r:id="rId2"/>
              </a:rPr>
              <a:t>https://www.paraview.org/download/</a:t>
            </a:r>
            <a:endParaRPr lang="en-US" dirty="0"/>
          </a:p>
          <a:p>
            <a:endParaRPr lang="en-US" dirty="0"/>
          </a:p>
          <a:p>
            <a:r>
              <a:rPr lang="en-US" dirty="0"/>
              <a:t>Version 5.5 may be too old for some systems</a:t>
            </a:r>
          </a:p>
          <a:p>
            <a:endParaRPr lang="en-US" dirty="0"/>
          </a:p>
          <a:p>
            <a:r>
              <a:rPr lang="en-US" dirty="0"/>
              <a:t>I recently downloaded: ParaView-5.12.0-MPI-OSX10.15-Python3.10-x86_64.dmg for my Mac Ventura </a:t>
            </a:r>
          </a:p>
        </p:txBody>
      </p:sp>
    </p:spTree>
    <p:extLst>
      <p:ext uri="{BB962C8B-B14F-4D97-AF65-F5344CB8AC3E}">
        <p14:creationId xmlns:p14="http://schemas.microsoft.com/office/powerpoint/2010/main" val="50019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0992-1A45-EB53-8A17-5D97D53BBF3B}"/>
              </a:ext>
            </a:extLst>
          </p:cNvPr>
          <p:cNvSpPr>
            <a:spLocks noGrp="1"/>
          </p:cNvSpPr>
          <p:nvPr>
            <p:ph type="title"/>
          </p:nvPr>
        </p:nvSpPr>
        <p:spPr/>
        <p:txBody>
          <a:bodyPr/>
          <a:lstStyle/>
          <a:p>
            <a:r>
              <a:rPr lang="en-US" dirty="0"/>
              <a:t>Open </a:t>
            </a:r>
            <a:r>
              <a:rPr lang="en-US" dirty="0" err="1"/>
              <a:t>Paraview</a:t>
            </a:r>
            <a:r>
              <a:rPr lang="en-US" dirty="0"/>
              <a:t> Files</a:t>
            </a:r>
          </a:p>
        </p:txBody>
      </p:sp>
      <p:sp>
        <p:nvSpPr>
          <p:cNvPr id="3" name="Slide Number Placeholder 2">
            <a:extLst>
              <a:ext uri="{FF2B5EF4-FFF2-40B4-BE49-F238E27FC236}">
                <a16:creationId xmlns:a16="http://schemas.microsoft.com/office/drawing/2014/main" id="{3D45CBA8-9748-F1C3-3013-B29C199CAD9A}"/>
              </a:ext>
            </a:extLst>
          </p:cNvPr>
          <p:cNvSpPr>
            <a:spLocks noGrp="1"/>
          </p:cNvSpPr>
          <p:nvPr>
            <p:ph type="sldNum" sz="quarter" idx="10"/>
          </p:nvPr>
        </p:nvSpPr>
        <p:spPr/>
        <p:txBody>
          <a:bodyPr/>
          <a:lstStyle/>
          <a:p>
            <a:fld id="{4FAB73BC-B049-4115-A692-8D63A059BFB8}" type="slidenum">
              <a:rPr lang="en-US" smtClean="0"/>
              <a:pPr/>
              <a:t>11</a:t>
            </a:fld>
            <a:endParaRPr lang="en-US" dirty="0"/>
          </a:p>
        </p:txBody>
      </p:sp>
      <p:pic>
        <p:nvPicPr>
          <p:cNvPr id="10" name="Picture 9">
            <a:extLst>
              <a:ext uri="{FF2B5EF4-FFF2-40B4-BE49-F238E27FC236}">
                <a16:creationId xmlns:a16="http://schemas.microsoft.com/office/drawing/2014/main" id="{D5448B20-FDBF-228D-21FD-A38C2A50B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984987"/>
            <a:ext cx="7993700" cy="5486400"/>
          </a:xfrm>
          <a:prstGeom prst="rect">
            <a:avLst/>
          </a:prstGeom>
        </p:spPr>
      </p:pic>
      <p:pic>
        <p:nvPicPr>
          <p:cNvPr id="6" name="Content Placeholder 5">
            <a:extLst>
              <a:ext uri="{FF2B5EF4-FFF2-40B4-BE49-F238E27FC236}">
                <a16:creationId xmlns:a16="http://schemas.microsoft.com/office/drawing/2014/main" id="{9528571D-16DD-E1E5-0835-18BA8FB10C1E}"/>
              </a:ext>
            </a:extLst>
          </p:cNvPr>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r="25076"/>
          <a:stretch/>
        </p:blipFill>
        <p:spPr>
          <a:xfrm>
            <a:off x="5287737" y="1167771"/>
            <a:ext cx="5989244" cy="5486400"/>
          </a:xfrm>
        </p:spPr>
      </p:pic>
      <p:sp>
        <p:nvSpPr>
          <p:cNvPr id="11" name="Oval 10">
            <a:extLst>
              <a:ext uri="{FF2B5EF4-FFF2-40B4-BE49-F238E27FC236}">
                <a16:creationId xmlns:a16="http://schemas.microsoft.com/office/drawing/2014/main" id="{1BEDDE24-66BD-4DEF-F20E-CA0E34B6710D}"/>
              </a:ext>
            </a:extLst>
          </p:cNvPr>
          <p:cNvSpPr/>
          <p:nvPr/>
        </p:nvSpPr>
        <p:spPr>
          <a:xfrm>
            <a:off x="275114" y="853252"/>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A8E33AE-511D-87E0-8EEB-E116BFC2D33A}"/>
              </a:ext>
            </a:extLst>
          </p:cNvPr>
          <p:cNvSpPr/>
          <p:nvPr/>
        </p:nvSpPr>
        <p:spPr>
          <a:xfrm>
            <a:off x="5148245" y="1167771"/>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245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E6F0-8A66-B890-2159-1579D19894D4}"/>
              </a:ext>
            </a:extLst>
          </p:cNvPr>
          <p:cNvSpPr>
            <a:spLocks noGrp="1"/>
          </p:cNvSpPr>
          <p:nvPr>
            <p:ph type="title"/>
          </p:nvPr>
        </p:nvSpPr>
        <p:spPr/>
        <p:txBody>
          <a:bodyPr/>
          <a:lstStyle/>
          <a:p>
            <a:r>
              <a:rPr lang="en-US" dirty="0"/>
              <a:t>Viz Mixture Fraction</a:t>
            </a:r>
          </a:p>
        </p:txBody>
      </p:sp>
      <p:sp>
        <p:nvSpPr>
          <p:cNvPr id="3" name="Slide Number Placeholder 2">
            <a:extLst>
              <a:ext uri="{FF2B5EF4-FFF2-40B4-BE49-F238E27FC236}">
                <a16:creationId xmlns:a16="http://schemas.microsoft.com/office/drawing/2014/main" id="{53FA44A6-E46C-687A-6C2B-324AC402476D}"/>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6" name="Content Placeholder 5">
            <a:extLst>
              <a:ext uri="{FF2B5EF4-FFF2-40B4-BE49-F238E27FC236}">
                <a16:creationId xmlns:a16="http://schemas.microsoft.com/office/drawing/2014/main" id="{D19EDBA2-C886-98DF-D5E9-1EB5CA69662A}"/>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099151" y="1167549"/>
            <a:ext cx="7993698" cy="5486400"/>
          </a:xfrm>
        </p:spPr>
      </p:pic>
      <p:sp>
        <p:nvSpPr>
          <p:cNvPr id="7" name="Oval 6">
            <a:extLst>
              <a:ext uri="{FF2B5EF4-FFF2-40B4-BE49-F238E27FC236}">
                <a16:creationId xmlns:a16="http://schemas.microsoft.com/office/drawing/2014/main" id="{0B32C3D0-E959-0C7F-82EC-AD32FDDEF201}"/>
              </a:ext>
            </a:extLst>
          </p:cNvPr>
          <p:cNvSpPr/>
          <p:nvPr/>
        </p:nvSpPr>
        <p:spPr>
          <a:xfrm>
            <a:off x="4224799" y="1036036"/>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E5F1322-6F36-DE0C-BEBF-2EC88B50CDA2}"/>
              </a:ext>
            </a:extLst>
          </p:cNvPr>
          <p:cNvSpPr/>
          <p:nvPr/>
        </p:nvSpPr>
        <p:spPr>
          <a:xfrm>
            <a:off x="6173490" y="1036036"/>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761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2A5B-67D4-8A8B-704E-6FF337354E29}"/>
              </a:ext>
            </a:extLst>
          </p:cNvPr>
          <p:cNvSpPr>
            <a:spLocks noGrp="1"/>
          </p:cNvSpPr>
          <p:nvPr>
            <p:ph type="title"/>
          </p:nvPr>
        </p:nvSpPr>
        <p:spPr/>
        <p:txBody>
          <a:bodyPr/>
          <a:lstStyle/>
          <a:p>
            <a:r>
              <a:rPr lang="en-US" dirty="0"/>
              <a:t>Velocity Shading and Color Palette Change</a:t>
            </a:r>
          </a:p>
        </p:txBody>
      </p:sp>
      <p:sp>
        <p:nvSpPr>
          <p:cNvPr id="3" name="Slide Number Placeholder 2">
            <a:extLst>
              <a:ext uri="{FF2B5EF4-FFF2-40B4-BE49-F238E27FC236}">
                <a16:creationId xmlns:a16="http://schemas.microsoft.com/office/drawing/2014/main" id="{37E33FE3-5FE2-0336-9B5F-18DF35CD894D}"/>
              </a:ext>
            </a:extLst>
          </p:cNvPr>
          <p:cNvSpPr>
            <a:spLocks noGrp="1"/>
          </p:cNvSpPr>
          <p:nvPr>
            <p:ph type="sldNum" sz="quarter" idx="10"/>
          </p:nvPr>
        </p:nvSpPr>
        <p:spPr/>
        <p:txBody>
          <a:bodyPr/>
          <a:lstStyle/>
          <a:p>
            <a:fld id="{4FAB73BC-B049-4115-A692-8D63A059BFB8}" type="slidenum">
              <a:rPr lang="en-US" smtClean="0"/>
              <a:pPr/>
              <a:t>13</a:t>
            </a:fld>
            <a:endParaRPr lang="en-US" dirty="0"/>
          </a:p>
        </p:txBody>
      </p:sp>
      <p:pic>
        <p:nvPicPr>
          <p:cNvPr id="7" name="Content Placeholder 5">
            <a:extLst>
              <a:ext uri="{FF2B5EF4-FFF2-40B4-BE49-F238E27FC236}">
                <a16:creationId xmlns:a16="http://schemas.microsoft.com/office/drawing/2014/main" id="{6DEE7E6C-F5A9-F707-0789-A6B9E5535E2C}"/>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099151" y="1110343"/>
            <a:ext cx="7993698" cy="5486400"/>
          </a:xfrm>
        </p:spPr>
      </p:pic>
      <p:sp>
        <p:nvSpPr>
          <p:cNvPr id="8" name="Oval 7">
            <a:extLst>
              <a:ext uri="{FF2B5EF4-FFF2-40B4-BE49-F238E27FC236}">
                <a16:creationId xmlns:a16="http://schemas.microsoft.com/office/drawing/2014/main" id="{0D816819-6DB7-C942-8EB3-88DD1E6D95DB}"/>
              </a:ext>
            </a:extLst>
          </p:cNvPr>
          <p:cNvSpPr/>
          <p:nvPr/>
        </p:nvSpPr>
        <p:spPr>
          <a:xfrm>
            <a:off x="1868339" y="1395692"/>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578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2A5B-67D4-8A8B-704E-6FF337354E29}"/>
              </a:ext>
            </a:extLst>
          </p:cNvPr>
          <p:cNvSpPr>
            <a:spLocks noGrp="1"/>
          </p:cNvSpPr>
          <p:nvPr>
            <p:ph type="title"/>
          </p:nvPr>
        </p:nvSpPr>
        <p:spPr/>
        <p:txBody>
          <a:bodyPr/>
          <a:lstStyle/>
          <a:p>
            <a:r>
              <a:rPr lang="en-US" dirty="0"/>
              <a:t>Mixture Fraction Shading with Zoom (via mouse)</a:t>
            </a:r>
          </a:p>
        </p:txBody>
      </p:sp>
      <p:sp>
        <p:nvSpPr>
          <p:cNvPr id="3" name="Slide Number Placeholder 2">
            <a:extLst>
              <a:ext uri="{FF2B5EF4-FFF2-40B4-BE49-F238E27FC236}">
                <a16:creationId xmlns:a16="http://schemas.microsoft.com/office/drawing/2014/main" id="{37E33FE3-5FE2-0336-9B5F-18DF35CD894D}"/>
              </a:ext>
            </a:extLst>
          </p:cNvPr>
          <p:cNvSpPr>
            <a:spLocks noGrp="1"/>
          </p:cNvSpPr>
          <p:nvPr>
            <p:ph type="sldNum" sz="quarter" idx="10"/>
          </p:nvPr>
        </p:nvSpPr>
        <p:spPr/>
        <p:txBody>
          <a:bodyPr/>
          <a:lstStyle/>
          <a:p>
            <a:fld id="{4FAB73BC-B049-4115-A692-8D63A059BFB8}" type="slidenum">
              <a:rPr lang="en-US" smtClean="0"/>
              <a:pPr/>
              <a:t>14</a:t>
            </a:fld>
            <a:endParaRPr lang="en-US" dirty="0"/>
          </a:p>
        </p:txBody>
      </p:sp>
      <p:pic>
        <p:nvPicPr>
          <p:cNvPr id="6" name="Content Placeholder 5">
            <a:extLst>
              <a:ext uri="{FF2B5EF4-FFF2-40B4-BE49-F238E27FC236}">
                <a16:creationId xmlns:a16="http://schemas.microsoft.com/office/drawing/2014/main" id="{4B4F31E2-E5AB-3E7A-6163-F4CBADB1ACF0}"/>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099151" y="1110343"/>
            <a:ext cx="7993698" cy="5486400"/>
          </a:xfrm>
        </p:spPr>
      </p:pic>
      <p:sp>
        <p:nvSpPr>
          <p:cNvPr id="7" name="Oval 6">
            <a:extLst>
              <a:ext uri="{FF2B5EF4-FFF2-40B4-BE49-F238E27FC236}">
                <a16:creationId xmlns:a16="http://schemas.microsoft.com/office/drawing/2014/main" id="{E56F7951-C308-F20C-AB2E-C4C9178258B6}"/>
              </a:ext>
            </a:extLst>
          </p:cNvPr>
          <p:cNvSpPr/>
          <p:nvPr/>
        </p:nvSpPr>
        <p:spPr>
          <a:xfrm>
            <a:off x="4366666" y="1010438"/>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2D1BA41-3FE0-74E6-C11D-282D6B7B03E2}"/>
              </a:ext>
            </a:extLst>
          </p:cNvPr>
          <p:cNvSpPr/>
          <p:nvPr/>
        </p:nvSpPr>
        <p:spPr>
          <a:xfrm>
            <a:off x="6315357" y="1010438"/>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645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17DA-ADC5-AF22-E922-BEAA9EB26EA9}"/>
              </a:ext>
            </a:extLst>
          </p:cNvPr>
          <p:cNvSpPr>
            <a:spLocks noGrp="1"/>
          </p:cNvSpPr>
          <p:nvPr>
            <p:ph type="title"/>
          </p:nvPr>
        </p:nvSpPr>
        <p:spPr/>
        <p:txBody>
          <a:bodyPr/>
          <a:lstStyle/>
          <a:p>
            <a:r>
              <a:rPr lang="en-US" dirty="0"/>
              <a:t>Plot: </a:t>
            </a:r>
            <a:r>
              <a:rPr lang="en-US" dirty="0" err="1"/>
              <a:t>Filters</a:t>
            </a:r>
            <a:r>
              <a:rPr lang="en-US" dirty="0" err="1">
                <a:sym typeface="Wingdings" pitchFamily="2" charset="2"/>
              </a:rPr>
              <a:t>Data</a:t>
            </a:r>
            <a:r>
              <a:rPr lang="en-US" dirty="0">
                <a:sym typeface="Wingdings" pitchFamily="2" charset="2"/>
              </a:rPr>
              <a:t> </a:t>
            </a:r>
            <a:r>
              <a:rPr lang="en-US" dirty="0" err="1">
                <a:sym typeface="Wingdings" pitchFamily="2" charset="2"/>
              </a:rPr>
              <a:t>AnalysisPlot</a:t>
            </a:r>
            <a:r>
              <a:rPr lang="en-US" dirty="0">
                <a:sym typeface="Wingdings" pitchFamily="2" charset="2"/>
              </a:rPr>
              <a:t> over Line</a:t>
            </a:r>
            <a:endParaRPr lang="en-US" dirty="0"/>
          </a:p>
        </p:txBody>
      </p:sp>
      <p:sp>
        <p:nvSpPr>
          <p:cNvPr id="3" name="Slide Number Placeholder 2">
            <a:extLst>
              <a:ext uri="{FF2B5EF4-FFF2-40B4-BE49-F238E27FC236}">
                <a16:creationId xmlns:a16="http://schemas.microsoft.com/office/drawing/2014/main" id="{34609731-71F0-1C40-A1AE-9BC92E838606}"/>
              </a:ext>
            </a:extLst>
          </p:cNvPr>
          <p:cNvSpPr>
            <a:spLocks noGrp="1"/>
          </p:cNvSpPr>
          <p:nvPr>
            <p:ph type="sldNum" sz="quarter" idx="10"/>
          </p:nvPr>
        </p:nvSpPr>
        <p:spPr/>
        <p:txBody>
          <a:bodyPr/>
          <a:lstStyle/>
          <a:p>
            <a:fld id="{4FAB73BC-B049-4115-A692-8D63A059BFB8}" type="slidenum">
              <a:rPr lang="en-US" smtClean="0"/>
              <a:pPr/>
              <a:t>15</a:t>
            </a:fld>
            <a:endParaRPr lang="en-US" dirty="0"/>
          </a:p>
        </p:txBody>
      </p:sp>
      <p:pic>
        <p:nvPicPr>
          <p:cNvPr id="6" name="Content Placeholder 5">
            <a:extLst>
              <a:ext uri="{FF2B5EF4-FFF2-40B4-BE49-F238E27FC236}">
                <a16:creationId xmlns:a16="http://schemas.microsoft.com/office/drawing/2014/main" id="{0BBDC067-2DB4-8ACE-01DE-79D2C9811177}"/>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706880" y="984987"/>
            <a:ext cx="8778240" cy="5486400"/>
          </a:xfrm>
        </p:spPr>
      </p:pic>
      <p:sp>
        <p:nvSpPr>
          <p:cNvPr id="7" name="Oval 6">
            <a:extLst>
              <a:ext uri="{FF2B5EF4-FFF2-40B4-BE49-F238E27FC236}">
                <a16:creationId xmlns:a16="http://schemas.microsoft.com/office/drawing/2014/main" id="{FF3E45A7-91B6-4729-F29C-2D8C19BD2129}"/>
              </a:ext>
            </a:extLst>
          </p:cNvPr>
          <p:cNvSpPr/>
          <p:nvPr/>
        </p:nvSpPr>
        <p:spPr>
          <a:xfrm>
            <a:off x="3204293" y="648646"/>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772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634A8-6BC8-1B37-4010-3348A31BF18F}"/>
              </a:ext>
            </a:extLst>
          </p:cNvPr>
          <p:cNvSpPr>
            <a:spLocks noGrp="1"/>
          </p:cNvSpPr>
          <p:nvPr>
            <p:ph type="title"/>
          </p:nvPr>
        </p:nvSpPr>
        <p:spPr/>
        <p:txBody>
          <a:bodyPr/>
          <a:lstStyle/>
          <a:p>
            <a:r>
              <a:rPr lang="en-US" dirty="0"/>
              <a:t>Calculator</a:t>
            </a:r>
          </a:p>
        </p:txBody>
      </p:sp>
      <p:sp>
        <p:nvSpPr>
          <p:cNvPr id="3" name="Slide Number Placeholder 2">
            <a:extLst>
              <a:ext uri="{FF2B5EF4-FFF2-40B4-BE49-F238E27FC236}">
                <a16:creationId xmlns:a16="http://schemas.microsoft.com/office/drawing/2014/main" id="{6EBC079A-B1A2-5B68-79A0-E3B46E702FC2}"/>
              </a:ext>
            </a:extLst>
          </p:cNvPr>
          <p:cNvSpPr>
            <a:spLocks noGrp="1"/>
          </p:cNvSpPr>
          <p:nvPr>
            <p:ph type="sldNum" sz="quarter" idx="10"/>
          </p:nvPr>
        </p:nvSpPr>
        <p:spPr/>
        <p:txBody>
          <a:bodyPr/>
          <a:lstStyle/>
          <a:p>
            <a:fld id="{4FAB73BC-B049-4115-A692-8D63A059BFB8}" type="slidenum">
              <a:rPr lang="en-US" smtClean="0"/>
              <a:pPr/>
              <a:t>16</a:t>
            </a:fld>
            <a:endParaRPr lang="en-US" dirty="0"/>
          </a:p>
        </p:txBody>
      </p:sp>
      <p:pic>
        <p:nvPicPr>
          <p:cNvPr id="6" name="Content Placeholder 5">
            <a:extLst>
              <a:ext uri="{FF2B5EF4-FFF2-40B4-BE49-F238E27FC236}">
                <a16:creationId xmlns:a16="http://schemas.microsoft.com/office/drawing/2014/main" id="{FA0494A5-46C4-F191-9B62-F951D9419A9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099151" y="1110343"/>
            <a:ext cx="7993698" cy="5486400"/>
          </a:xfrm>
        </p:spPr>
      </p:pic>
      <p:sp>
        <p:nvSpPr>
          <p:cNvPr id="8" name="Oval 7">
            <a:extLst>
              <a:ext uri="{FF2B5EF4-FFF2-40B4-BE49-F238E27FC236}">
                <a16:creationId xmlns:a16="http://schemas.microsoft.com/office/drawing/2014/main" id="{FC273751-825F-78FC-71D2-41F527A90F99}"/>
              </a:ext>
            </a:extLst>
          </p:cNvPr>
          <p:cNvSpPr/>
          <p:nvPr/>
        </p:nvSpPr>
        <p:spPr>
          <a:xfrm>
            <a:off x="1770681" y="1702464"/>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149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5D7C3E-FBC0-0E8D-9F40-29D232CBC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214" y="1222809"/>
            <a:ext cx="6786292" cy="5515911"/>
          </a:xfrm>
          <a:prstGeom prst="rect">
            <a:avLst/>
          </a:prstGeom>
        </p:spPr>
      </p:pic>
      <p:sp>
        <p:nvSpPr>
          <p:cNvPr id="2" name="Title 1">
            <a:extLst>
              <a:ext uri="{FF2B5EF4-FFF2-40B4-BE49-F238E27FC236}">
                <a16:creationId xmlns:a16="http://schemas.microsoft.com/office/drawing/2014/main" id="{91E3D4CB-8028-232C-5E91-9A518F0FD1DF}"/>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80C6C6DD-C011-3F9D-B2DD-E5A2999437E4}"/>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6" name="TextBox 5">
            <a:extLst>
              <a:ext uri="{FF2B5EF4-FFF2-40B4-BE49-F238E27FC236}">
                <a16:creationId xmlns:a16="http://schemas.microsoft.com/office/drawing/2014/main" id="{605684A2-C15B-A035-D4AF-2137A04C2462}"/>
              </a:ext>
            </a:extLst>
          </p:cNvPr>
          <p:cNvSpPr txBox="1"/>
          <p:nvPr/>
        </p:nvSpPr>
        <p:spPr>
          <a:xfrm>
            <a:off x="9229986" y="1263214"/>
            <a:ext cx="1295547" cy="369332"/>
          </a:xfrm>
          <a:prstGeom prst="rect">
            <a:avLst/>
          </a:prstGeom>
          <a:noFill/>
        </p:spPr>
        <p:txBody>
          <a:bodyPr wrap="square" rtlCol="0">
            <a:spAutoFit/>
          </a:bodyPr>
          <a:lstStyle/>
          <a:p>
            <a:r>
              <a:rPr lang="en-US" dirty="0" err="1">
                <a:latin typeface="Symbol" pitchFamily="2" charset="2"/>
              </a:rPr>
              <a:t>g</a:t>
            </a:r>
            <a:r>
              <a:rPr lang="en-US" baseline="-25000" dirty="0" err="1"/>
              <a:t>i</a:t>
            </a:r>
            <a:r>
              <a:rPr lang="en-US" dirty="0"/>
              <a:t> for BDF2</a:t>
            </a:r>
          </a:p>
        </p:txBody>
      </p:sp>
      <p:cxnSp>
        <p:nvCxnSpPr>
          <p:cNvPr id="7" name="Straight Arrow Connector 6">
            <a:extLst>
              <a:ext uri="{FF2B5EF4-FFF2-40B4-BE49-F238E27FC236}">
                <a16:creationId xmlns:a16="http://schemas.microsoft.com/office/drawing/2014/main" id="{85E49E0F-EBA1-EE57-79A9-BD683C4EF0E2}"/>
              </a:ext>
            </a:extLst>
          </p:cNvPr>
          <p:cNvCxnSpPr>
            <a:cxnSpLocks/>
          </p:cNvCxnSpPr>
          <p:nvPr/>
        </p:nvCxnSpPr>
        <p:spPr>
          <a:xfrm flipH="1" flipV="1">
            <a:off x="8181687" y="1458834"/>
            <a:ext cx="764087" cy="1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C9E9B-E1DC-DC29-776B-4475D7AD8A9E}"/>
              </a:ext>
            </a:extLst>
          </p:cNvPr>
          <p:cNvSpPr txBox="1"/>
          <p:nvPr/>
        </p:nvSpPr>
        <p:spPr>
          <a:xfrm>
            <a:off x="339139" y="1559613"/>
            <a:ext cx="944489" cy="369332"/>
          </a:xfrm>
          <a:prstGeom prst="rect">
            <a:avLst/>
          </a:prstGeom>
          <a:noFill/>
        </p:spPr>
        <p:txBody>
          <a:bodyPr wrap="none" rtlCol="0">
            <a:spAutoFit/>
          </a:bodyPr>
          <a:lstStyle/>
          <a:p>
            <a:r>
              <a:rPr lang="en-US" dirty="0" err="1"/>
              <a:t>U</a:t>
            </a:r>
            <a:r>
              <a:rPr lang="en-US" dirty="0" err="1">
                <a:latin typeface="Symbol" pitchFamily="2" charset="2"/>
              </a:rPr>
              <a:t>D</a:t>
            </a:r>
            <a:r>
              <a:rPr lang="en-US" dirty="0" err="1"/>
              <a:t>t</a:t>
            </a:r>
            <a:r>
              <a:rPr lang="en-US" dirty="0"/>
              <a:t>/</a:t>
            </a:r>
            <a:r>
              <a:rPr lang="en-US" dirty="0" err="1">
                <a:latin typeface="Symbol" pitchFamily="2" charset="2"/>
              </a:rPr>
              <a:t>D</a:t>
            </a:r>
            <a:r>
              <a:rPr lang="en-US" dirty="0" err="1"/>
              <a:t>x</a:t>
            </a:r>
            <a:endParaRPr lang="en-US" dirty="0"/>
          </a:p>
        </p:txBody>
      </p:sp>
      <p:cxnSp>
        <p:nvCxnSpPr>
          <p:cNvPr id="10" name="Straight Arrow Connector 9">
            <a:extLst>
              <a:ext uri="{FF2B5EF4-FFF2-40B4-BE49-F238E27FC236}">
                <a16:creationId xmlns:a16="http://schemas.microsoft.com/office/drawing/2014/main" id="{13C8E624-2919-4DAB-EA5C-934FF8453B68}"/>
              </a:ext>
            </a:extLst>
          </p:cNvPr>
          <p:cNvCxnSpPr>
            <a:cxnSpLocks/>
          </p:cNvCxnSpPr>
          <p:nvPr/>
        </p:nvCxnSpPr>
        <p:spPr>
          <a:xfrm flipH="1" flipV="1">
            <a:off x="5453775" y="1852441"/>
            <a:ext cx="521754" cy="314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12EE0B-8B63-0155-61CD-A0FEB3FE98B2}"/>
              </a:ext>
            </a:extLst>
          </p:cNvPr>
          <p:cNvSpPr txBox="1"/>
          <p:nvPr/>
        </p:nvSpPr>
        <p:spPr>
          <a:xfrm>
            <a:off x="6124961" y="1950915"/>
            <a:ext cx="1088183" cy="369332"/>
          </a:xfrm>
          <a:prstGeom prst="rect">
            <a:avLst/>
          </a:prstGeom>
          <a:noFill/>
        </p:spPr>
        <p:txBody>
          <a:bodyPr wrap="none" rtlCol="0">
            <a:spAutoFit/>
          </a:bodyPr>
          <a:lstStyle/>
          <a:p>
            <a:r>
              <a:rPr lang="en-US" dirty="0">
                <a:latin typeface="Symbol" pitchFamily="2" charset="2"/>
              </a:rPr>
              <a:t>r </a:t>
            </a:r>
            <a:r>
              <a:rPr lang="en-US" dirty="0"/>
              <a:t>U L / </a:t>
            </a:r>
            <a:r>
              <a:rPr lang="en-US" dirty="0">
                <a:latin typeface="Symbol" pitchFamily="2" charset="2"/>
              </a:rPr>
              <a:t>m</a:t>
            </a:r>
            <a:endParaRPr lang="en-US" dirty="0"/>
          </a:p>
        </p:txBody>
      </p:sp>
      <p:sp>
        <p:nvSpPr>
          <p:cNvPr id="13" name="TextBox 12">
            <a:extLst>
              <a:ext uri="{FF2B5EF4-FFF2-40B4-BE49-F238E27FC236}">
                <a16:creationId xmlns:a16="http://schemas.microsoft.com/office/drawing/2014/main" id="{E1DA2A88-2ED8-5F23-A248-1B7007288EA2}"/>
              </a:ext>
            </a:extLst>
          </p:cNvPr>
          <p:cNvSpPr txBox="1"/>
          <p:nvPr/>
        </p:nvSpPr>
        <p:spPr>
          <a:xfrm>
            <a:off x="339139" y="2539136"/>
            <a:ext cx="1202573" cy="646331"/>
          </a:xfrm>
          <a:prstGeom prst="rect">
            <a:avLst/>
          </a:prstGeom>
          <a:noFill/>
        </p:spPr>
        <p:txBody>
          <a:bodyPr wrap="none" rtlCol="0">
            <a:spAutoFit/>
          </a:bodyPr>
          <a:lstStyle/>
          <a:p>
            <a:pPr algn="ctr"/>
            <a:r>
              <a:rPr lang="en-US" dirty="0"/>
              <a:t>Nonlinear</a:t>
            </a:r>
          </a:p>
          <a:p>
            <a:pPr algn="ctr"/>
            <a:r>
              <a:rPr lang="en-US" dirty="0"/>
              <a:t>iterations</a:t>
            </a:r>
          </a:p>
        </p:txBody>
      </p:sp>
      <p:cxnSp>
        <p:nvCxnSpPr>
          <p:cNvPr id="14" name="Straight Arrow Connector 13">
            <a:extLst>
              <a:ext uri="{FF2B5EF4-FFF2-40B4-BE49-F238E27FC236}">
                <a16:creationId xmlns:a16="http://schemas.microsoft.com/office/drawing/2014/main" id="{0910F1F4-10B0-E19A-51A9-1B0AC1432C9F}"/>
              </a:ext>
            </a:extLst>
          </p:cNvPr>
          <p:cNvCxnSpPr>
            <a:cxnSpLocks/>
          </p:cNvCxnSpPr>
          <p:nvPr/>
        </p:nvCxnSpPr>
        <p:spPr>
          <a:xfrm>
            <a:off x="1654828" y="4112830"/>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4C4640-BC77-845B-2858-5FE22227A774}"/>
              </a:ext>
            </a:extLst>
          </p:cNvPr>
          <p:cNvSpPr txBox="1"/>
          <p:nvPr/>
        </p:nvSpPr>
        <p:spPr>
          <a:xfrm>
            <a:off x="339139" y="3928164"/>
            <a:ext cx="1215397" cy="369332"/>
          </a:xfrm>
          <a:prstGeom prst="rect">
            <a:avLst/>
          </a:prstGeom>
          <a:noFill/>
        </p:spPr>
        <p:txBody>
          <a:bodyPr wrap="none" rtlCol="0">
            <a:spAutoFit/>
          </a:bodyPr>
          <a:lstStyle/>
          <a:p>
            <a:r>
              <a:rPr lang="en-US" dirty="0"/>
              <a:t>Equations</a:t>
            </a:r>
          </a:p>
        </p:txBody>
      </p:sp>
      <p:sp>
        <p:nvSpPr>
          <p:cNvPr id="16" name="TextBox 15">
            <a:extLst>
              <a:ext uri="{FF2B5EF4-FFF2-40B4-BE49-F238E27FC236}">
                <a16:creationId xmlns:a16="http://schemas.microsoft.com/office/drawing/2014/main" id="{DC701C2B-FBB3-337E-BC54-F4721E570E1A}"/>
              </a:ext>
            </a:extLst>
          </p:cNvPr>
          <p:cNvSpPr txBox="1"/>
          <p:nvPr/>
        </p:nvSpPr>
        <p:spPr>
          <a:xfrm>
            <a:off x="339139" y="5601921"/>
            <a:ext cx="914289" cy="369332"/>
          </a:xfrm>
          <a:prstGeom prst="rect">
            <a:avLst/>
          </a:prstGeom>
          <a:noFill/>
        </p:spPr>
        <p:txBody>
          <a:bodyPr wrap="none" rtlCol="0">
            <a:spAutoFit/>
          </a:bodyPr>
          <a:lstStyle/>
          <a:p>
            <a:r>
              <a:rPr lang="en-US" dirty="0"/>
              <a:t>Review</a:t>
            </a:r>
          </a:p>
        </p:txBody>
      </p:sp>
      <p:cxnSp>
        <p:nvCxnSpPr>
          <p:cNvPr id="28" name="Straight Arrow Connector 27">
            <a:extLst>
              <a:ext uri="{FF2B5EF4-FFF2-40B4-BE49-F238E27FC236}">
                <a16:creationId xmlns:a16="http://schemas.microsoft.com/office/drawing/2014/main" id="{06D5C2C2-9990-14C5-76E4-A247656AD3C1}"/>
              </a:ext>
            </a:extLst>
          </p:cNvPr>
          <p:cNvCxnSpPr>
            <a:cxnSpLocks/>
          </p:cNvCxnSpPr>
          <p:nvPr/>
        </p:nvCxnSpPr>
        <p:spPr>
          <a:xfrm>
            <a:off x="1654828" y="271539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F653E2-EEA4-ED2C-2938-38D1CF3E0EB3}"/>
              </a:ext>
            </a:extLst>
          </p:cNvPr>
          <p:cNvCxnSpPr>
            <a:cxnSpLocks/>
          </p:cNvCxnSpPr>
          <p:nvPr/>
        </p:nvCxnSpPr>
        <p:spPr>
          <a:xfrm>
            <a:off x="1654828" y="1767413"/>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DB3A0E-4731-0D1A-1FEA-860B21027B99}"/>
              </a:ext>
            </a:extLst>
          </p:cNvPr>
          <p:cNvCxnSpPr>
            <a:cxnSpLocks/>
          </p:cNvCxnSpPr>
          <p:nvPr/>
        </p:nvCxnSpPr>
        <p:spPr>
          <a:xfrm>
            <a:off x="1654828" y="581506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72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Connect to the cluster</a:t>
            </a:r>
          </a:p>
          <a:p>
            <a:pPr marL="342900" indent="-342900">
              <a:buFont typeface="Arial" panose="020B0604020202020204" pitchFamily="34" charset="0"/>
              <a:buChar char="•"/>
            </a:pPr>
            <a:r>
              <a:rPr lang="en-US" dirty="0"/>
              <a:t>Launch a case</a:t>
            </a:r>
          </a:p>
          <a:p>
            <a:pPr marL="342900" indent="-342900">
              <a:buFont typeface="Arial" panose="020B0604020202020204" pitchFamily="34" charset="0"/>
              <a:buChar char="•"/>
            </a:pPr>
            <a:r>
              <a:rPr lang="en-US" dirty="0"/>
              <a:t>Viz a case</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Essential Attributes of a CFD Simulation</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Mapping from Real World, to Conceptual Model, and, finally, a Computer Model (given an underlying PDE discretization approach)</a:t>
            </a:r>
          </a:p>
        </p:txBody>
      </p:sp>
      <p:sp>
        <p:nvSpPr>
          <p:cNvPr id="5" name="TextBox 4">
            <a:extLst>
              <a:ext uri="{FF2B5EF4-FFF2-40B4-BE49-F238E27FC236}">
                <a16:creationId xmlns:a16="http://schemas.microsoft.com/office/drawing/2014/main" id="{CB5E3EB2-C8BA-CEB6-59B7-EA8641420B52}"/>
              </a:ext>
            </a:extLst>
          </p:cNvPr>
          <p:cNvSpPr txBox="1"/>
          <p:nvPr/>
        </p:nvSpPr>
        <p:spPr>
          <a:xfrm>
            <a:off x="5254473" y="2147936"/>
            <a:ext cx="3199530" cy="1877437"/>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mesh: </a:t>
            </a:r>
            <a:r>
              <a:rPr lang="en-US" sz="1400" dirty="0" err="1">
                <a:latin typeface="Open Sans" panose="020B0606030504020204" pitchFamily="34" charset="0"/>
                <a:ea typeface="Open Sans" panose="020B0606030504020204" pitchFamily="34" charset="0"/>
                <a:cs typeface="Open Sans" panose="020B0606030504020204" pitchFamily="34" charset="0"/>
              </a:rPr>
              <a:t>my_mesh.g</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euations</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my_equations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Inflow</a:t>
            </a:r>
          </a:p>
          <a:p>
            <a:r>
              <a:rPr lang="en-US" sz="1400" dirty="0">
                <a:latin typeface="Open Sans" panose="020B0606030504020204" pitchFamily="34" charset="0"/>
                <a:ea typeface="Open Sans" panose="020B0606030504020204" pitchFamily="34" charset="0"/>
                <a:cs typeface="Open Sans" panose="020B0606030504020204" pitchFamily="34" charset="0"/>
              </a:rPr>
              <a:t>        velocity: [1.0,0.0]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a:p>
            <a:endParaRPr lang="en-US" dirty="0"/>
          </a:p>
        </p:txBody>
      </p:sp>
      <p:sp>
        <p:nvSpPr>
          <p:cNvPr id="6" name="TextBox 5">
            <a:extLst>
              <a:ext uri="{FF2B5EF4-FFF2-40B4-BE49-F238E27FC236}">
                <a16:creationId xmlns:a16="http://schemas.microsoft.com/office/drawing/2014/main" id="{51DAC177-9CBB-DC75-CD10-0AB004321063}"/>
              </a:ext>
            </a:extLst>
          </p:cNvPr>
          <p:cNvSpPr txBox="1"/>
          <p:nvPr/>
        </p:nvSpPr>
        <p:spPr>
          <a:xfrm>
            <a:off x="1176303" y="2279365"/>
            <a:ext cx="694421" cy="369332"/>
          </a:xfrm>
          <a:prstGeom prst="rect">
            <a:avLst/>
          </a:prstGeom>
          <a:noFill/>
        </p:spPr>
        <p:txBody>
          <a:bodyPr wrap="none" rtlCol="0">
            <a:spAutoFit/>
          </a:bodyPr>
          <a:lstStyle/>
          <a:p>
            <a:r>
              <a:rPr lang="en-US" dirty="0"/>
              <a:t>Mesh</a:t>
            </a:r>
          </a:p>
        </p:txBody>
      </p:sp>
      <p:sp>
        <p:nvSpPr>
          <p:cNvPr id="7" name="TextBox 6">
            <a:extLst>
              <a:ext uri="{FF2B5EF4-FFF2-40B4-BE49-F238E27FC236}">
                <a16:creationId xmlns:a16="http://schemas.microsoft.com/office/drawing/2014/main" id="{D41DBD54-8E3B-670E-CCEC-B10CC86BB0A6}"/>
              </a:ext>
            </a:extLst>
          </p:cNvPr>
          <p:cNvSpPr txBox="1"/>
          <p:nvPr/>
        </p:nvSpPr>
        <p:spPr>
          <a:xfrm>
            <a:off x="5863714" y="1755261"/>
            <a:ext cx="1435008" cy="369332"/>
          </a:xfrm>
          <a:prstGeom prst="rect">
            <a:avLst/>
          </a:prstGeom>
          <a:noFill/>
        </p:spPr>
        <p:txBody>
          <a:bodyPr wrap="none" rtlCol="0">
            <a:spAutoFit/>
          </a:bodyPr>
          <a:lstStyle/>
          <a:p>
            <a:r>
              <a:rPr lang="en-US" dirty="0"/>
              <a:t>Input File(s)</a:t>
            </a:r>
          </a:p>
        </p:txBody>
      </p:sp>
      <p:pic>
        <p:nvPicPr>
          <p:cNvPr id="8" name="Picture 7">
            <a:extLst>
              <a:ext uri="{FF2B5EF4-FFF2-40B4-BE49-F238E27FC236}">
                <a16:creationId xmlns:a16="http://schemas.microsoft.com/office/drawing/2014/main" id="{C7B3C8D8-CDB2-69AC-EB92-0F202356DDDE}"/>
              </a:ext>
            </a:extLst>
          </p:cNvPr>
          <p:cNvPicPr>
            <a:picLocks noChangeAspect="1"/>
          </p:cNvPicPr>
          <p:nvPr/>
        </p:nvPicPr>
        <p:blipFill>
          <a:blip r:embed="rId2"/>
          <a:stretch>
            <a:fillRect/>
          </a:stretch>
        </p:blipFill>
        <p:spPr>
          <a:xfrm>
            <a:off x="638132" y="2758537"/>
            <a:ext cx="2465183" cy="1828800"/>
          </a:xfrm>
          <a:prstGeom prst="rect">
            <a:avLst/>
          </a:prstGeom>
        </p:spPr>
      </p:pic>
      <p:pic>
        <p:nvPicPr>
          <p:cNvPr id="10" name="Picture 9">
            <a:extLst>
              <a:ext uri="{FF2B5EF4-FFF2-40B4-BE49-F238E27FC236}">
                <a16:creationId xmlns:a16="http://schemas.microsoft.com/office/drawing/2014/main" id="{6A137312-FA18-FE8C-CC8E-661CD4B9090B}"/>
              </a:ext>
            </a:extLst>
          </p:cNvPr>
          <p:cNvPicPr>
            <a:picLocks noChangeAspect="1"/>
          </p:cNvPicPr>
          <p:nvPr/>
        </p:nvPicPr>
        <p:blipFill>
          <a:blip r:embed="rId3"/>
          <a:stretch>
            <a:fillRect/>
          </a:stretch>
        </p:blipFill>
        <p:spPr>
          <a:xfrm>
            <a:off x="638132" y="4587337"/>
            <a:ext cx="2465183" cy="1828800"/>
          </a:xfrm>
          <a:prstGeom prst="rect">
            <a:avLst/>
          </a:prstGeom>
        </p:spPr>
      </p:pic>
      <p:sp>
        <p:nvSpPr>
          <p:cNvPr id="11" name="TextBox 10">
            <a:extLst>
              <a:ext uri="{FF2B5EF4-FFF2-40B4-BE49-F238E27FC236}">
                <a16:creationId xmlns:a16="http://schemas.microsoft.com/office/drawing/2014/main" id="{3D7FAC11-87CE-8DA3-B59C-D8D0C364396C}"/>
              </a:ext>
            </a:extLst>
          </p:cNvPr>
          <p:cNvSpPr txBox="1"/>
          <p:nvPr/>
        </p:nvSpPr>
        <p:spPr>
          <a:xfrm>
            <a:off x="3091596" y="3366759"/>
            <a:ext cx="699230" cy="2031325"/>
          </a:xfrm>
          <a:prstGeom prst="rect">
            <a:avLst/>
          </a:prstGeom>
          <a:noFill/>
        </p:spPr>
        <p:txBody>
          <a:bodyPr wrap="none" rtlCol="0">
            <a:spAutoFit/>
          </a:bodyPr>
          <a:lstStyle/>
          <a:p>
            <a:r>
              <a:rPr lang="en-US" dirty="0"/>
              <a:t>Hex8</a:t>
            </a:r>
          </a:p>
          <a:p>
            <a:endParaRPr lang="en-US" dirty="0"/>
          </a:p>
          <a:p>
            <a:endParaRPr lang="en-US" dirty="0"/>
          </a:p>
          <a:p>
            <a:endParaRPr lang="en-US" dirty="0"/>
          </a:p>
          <a:p>
            <a:endParaRPr lang="en-US" dirty="0"/>
          </a:p>
          <a:p>
            <a:endParaRPr lang="en-US" dirty="0"/>
          </a:p>
          <a:p>
            <a:r>
              <a:rPr lang="en-US" dirty="0"/>
              <a:t>Tet4</a:t>
            </a:r>
          </a:p>
        </p:txBody>
      </p:sp>
      <p:pic>
        <p:nvPicPr>
          <p:cNvPr id="12" name="Picture 11">
            <a:extLst>
              <a:ext uri="{FF2B5EF4-FFF2-40B4-BE49-F238E27FC236}">
                <a16:creationId xmlns:a16="http://schemas.microsoft.com/office/drawing/2014/main" id="{0A87AF15-2330-E4EA-6936-CB50C71E9341}"/>
              </a:ext>
            </a:extLst>
          </p:cNvPr>
          <p:cNvPicPr>
            <a:picLocks noChangeAspect="1"/>
          </p:cNvPicPr>
          <p:nvPr/>
        </p:nvPicPr>
        <p:blipFill>
          <a:blip r:embed="rId4"/>
          <a:stretch>
            <a:fillRect/>
          </a:stretch>
        </p:blipFill>
        <p:spPr>
          <a:xfrm>
            <a:off x="4981064" y="5075208"/>
            <a:ext cx="1765300" cy="1143000"/>
          </a:xfrm>
          <a:prstGeom prst="rect">
            <a:avLst/>
          </a:prstGeom>
        </p:spPr>
      </p:pic>
      <p:pic>
        <p:nvPicPr>
          <p:cNvPr id="13" name="Picture 12">
            <a:extLst>
              <a:ext uri="{FF2B5EF4-FFF2-40B4-BE49-F238E27FC236}">
                <a16:creationId xmlns:a16="http://schemas.microsoft.com/office/drawing/2014/main" id="{00EA64BC-9AA9-8E3B-652A-42499DB459CF}"/>
              </a:ext>
            </a:extLst>
          </p:cNvPr>
          <p:cNvPicPr>
            <a:picLocks noChangeAspect="1"/>
          </p:cNvPicPr>
          <p:nvPr/>
        </p:nvPicPr>
        <p:blipFill>
          <a:blip r:embed="rId5"/>
          <a:stretch>
            <a:fillRect/>
          </a:stretch>
        </p:blipFill>
        <p:spPr>
          <a:xfrm>
            <a:off x="7927614" y="3143021"/>
            <a:ext cx="3470829" cy="1828800"/>
          </a:xfrm>
          <a:prstGeom prst="rect">
            <a:avLst/>
          </a:prstGeom>
        </p:spPr>
      </p:pic>
      <p:cxnSp>
        <p:nvCxnSpPr>
          <p:cNvPr id="14" name="Straight Arrow Connector 13">
            <a:extLst>
              <a:ext uri="{FF2B5EF4-FFF2-40B4-BE49-F238E27FC236}">
                <a16:creationId xmlns:a16="http://schemas.microsoft.com/office/drawing/2014/main" id="{6F62EE81-68CE-E3EF-17B0-03CA165407C9}"/>
              </a:ext>
            </a:extLst>
          </p:cNvPr>
          <p:cNvCxnSpPr>
            <a:cxnSpLocks/>
          </p:cNvCxnSpPr>
          <p:nvPr/>
        </p:nvCxnSpPr>
        <p:spPr>
          <a:xfrm flipV="1">
            <a:off x="5075497" y="4356121"/>
            <a:ext cx="1670867" cy="7112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F0F370-A8F2-6982-BB2A-FE854CBC4FCD}"/>
              </a:ext>
            </a:extLst>
          </p:cNvPr>
          <p:cNvSpPr txBox="1"/>
          <p:nvPr/>
        </p:nvSpPr>
        <p:spPr>
          <a:xfrm>
            <a:off x="4972853" y="4237259"/>
            <a:ext cx="1491114" cy="307777"/>
          </a:xfrm>
          <a:prstGeom prst="rect">
            <a:avLst/>
          </a:prstGeom>
          <a:noFill/>
        </p:spPr>
        <p:txBody>
          <a:bodyPr wrap="none" rtlCol="0">
            <a:spAutoFit/>
          </a:bodyPr>
          <a:lstStyle/>
          <a:p>
            <a:r>
              <a:rPr lang="en-US" sz="1400" dirty="0"/>
              <a:t>launch remotely</a:t>
            </a:r>
          </a:p>
        </p:txBody>
      </p:sp>
      <p:cxnSp>
        <p:nvCxnSpPr>
          <p:cNvPr id="16" name="Straight Arrow Connector 15">
            <a:extLst>
              <a:ext uri="{FF2B5EF4-FFF2-40B4-BE49-F238E27FC236}">
                <a16:creationId xmlns:a16="http://schemas.microsoft.com/office/drawing/2014/main" id="{31EA487F-3495-2D4C-F3F4-4FAEBA03230D}"/>
              </a:ext>
            </a:extLst>
          </p:cNvPr>
          <p:cNvCxnSpPr>
            <a:cxnSpLocks/>
          </p:cNvCxnSpPr>
          <p:nvPr/>
        </p:nvCxnSpPr>
        <p:spPr>
          <a:xfrm>
            <a:off x="10020756" y="5164969"/>
            <a:ext cx="0" cy="12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49D780A-7917-DC36-1D30-6CB4DDDC9D45}"/>
              </a:ext>
            </a:extLst>
          </p:cNvPr>
          <p:cNvPicPr>
            <a:picLocks noChangeAspect="1"/>
          </p:cNvPicPr>
          <p:nvPr/>
        </p:nvPicPr>
        <p:blipFill>
          <a:blip r:embed="rId6"/>
          <a:stretch>
            <a:fillRect/>
          </a:stretch>
        </p:blipFill>
        <p:spPr>
          <a:xfrm>
            <a:off x="7871712" y="5684808"/>
            <a:ext cx="1905000" cy="1066800"/>
          </a:xfrm>
          <a:prstGeom prst="rect">
            <a:avLst/>
          </a:prstGeom>
        </p:spPr>
      </p:pic>
      <p:cxnSp>
        <p:nvCxnSpPr>
          <p:cNvPr id="18" name="Straight Arrow Connector 17">
            <a:extLst>
              <a:ext uri="{FF2B5EF4-FFF2-40B4-BE49-F238E27FC236}">
                <a16:creationId xmlns:a16="http://schemas.microsoft.com/office/drawing/2014/main" id="{35E6B4BE-879F-83F4-4693-67E6F38FDC3E}"/>
              </a:ext>
            </a:extLst>
          </p:cNvPr>
          <p:cNvCxnSpPr>
            <a:cxnSpLocks/>
          </p:cNvCxnSpPr>
          <p:nvPr/>
        </p:nvCxnSpPr>
        <p:spPr>
          <a:xfrm>
            <a:off x="6793352" y="6190407"/>
            <a:ext cx="12924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D275CA-0322-2BF7-0241-03C4B9DEFD61}"/>
              </a:ext>
            </a:extLst>
          </p:cNvPr>
          <p:cNvSpPr txBox="1"/>
          <p:nvPr/>
        </p:nvSpPr>
        <p:spPr>
          <a:xfrm>
            <a:off x="6804212" y="5740913"/>
            <a:ext cx="1086259" cy="307777"/>
          </a:xfrm>
          <a:prstGeom prst="rect">
            <a:avLst/>
          </a:prstGeom>
          <a:noFill/>
        </p:spPr>
        <p:txBody>
          <a:bodyPr wrap="none" rtlCol="0">
            <a:spAutoFit/>
          </a:bodyPr>
          <a:lstStyle/>
          <a:p>
            <a:r>
              <a:rPr lang="en-US" sz="1400" dirty="0"/>
              <a:t>Remote Viz</a:t>
            </a:r>
          </a:p>
        </p:txBody>
      </p:sp>
      <p:sp>
        <p:nvSpPr>
          <p:cNvPr id="20" name="TextBox 19">
            <a:extLst>
              <a:ext uri="{FF2B5EF4-FFF2-40B4-BE49-F238E27FC236}">
                <a16:creationId xmlns:a16="http://schemas.microsoft.com/office/drawing/2014/main" id="{BF50F2C4-3F9C-383B-EC8D-CF169506352E}"/>
              </a:ext>
            </a:extLst>
          </p:cNvPr>
          <p:cNvSpPr txBox="1"/>
          <p:nvPr/>
        </p:nvSpPr>
        <p:spPr>
          <a:xfrm>
            <a:off x="8264856" y="5052543"/>
            <a:ext cx="1729961" cy="923330"/>
          </a:xfrm>
          <a:prstGeom prst="rect">
            <a:avLst/>
          </a:prstGeom>
          <a:noFill/>
        </p:spPr>
        <p:txBody>
          <a:bodyPr wrap="none" rtlCol="0">
            <a:spAutoFit/>
          </a:bodyPr>
          <a:lstStyle/>
          <a:p>
            <a:r>
              <a:rPr lang="en-US" dirty="0" err="1"/>
              <a:t>output.log</a:t>
            </a:r>
            <a:endParaRPr lang="en-US" dirty="0"/>
          </a:p>
          <a:p>
            <a:r>
              <a:rPr lang="en-US" dirty="0"/>
              <a:t>output.e.32.*</a:t>
            </a:r>
          </a:p>
          <a:p>
            <a:r>
              <a:rPr lang="en-US" dirty="0"/>
              <a:t>output.rst.32.*</a:t>
            </a:r>
          </a:p>
        </p:txBody>
      </p:sp>
      <p:sp>
        <p:nvSpPr>
          <p:cNvPr id="21" name="TextBox 20">
            <a:extLst>
              <a:ext uri="{FF2B5EF4-FFF2-40B4-BE49-F238E27FC236}">
                <a16:creationId xmlns:a16="http://schemas.microsoft.com/office/drawing/2014/main" id="{D7031234-78F5-7071-E490-667E89544651}"/>
              </a:ext>
            </a:extLst>
          </p:cNvPr>
          <p:cNvSpPr txBox="1"/>
          <p:nvPr/>
        </p:nvSpPr>
        <p:spPr>
          <a:xfrm>
            <a:off x="6845399" y="6338158"/>
            <a:ext cx="3209533" cy="307777"/>
          </a:xfrm>
          <a:prstGeom prst="rect">
            <a:avLst/>
          </a:prstGeom>
          <a:noFill/>
        </p:spPr>
        <p:txBody>
          <a:bodyPr wrap="none" rtlCol="0">
            <a:spAutoFit/>
          </a:bodyPr>
          <a:lstStyle/>
          <a:p>
            <a:r>
              <a:rPr lang="en-US" sz="1400" dirty="0"/>
              <a:t>&gt;</a:t>
            </a:r>
            <a:r>
              <a:rPr lang="en-US" sz="1400" dirty="0" err="1"/>
              <a:t>scp</a:t>
            </a:r>
            <a:r>
              <a:rPr lang="en-US" sz="1400" dirty="0"/>
              <a:t> output.e.32.* /to/my/local/disk</a:t>
            </a:r>
          </a:p>
        </p:txBody>
      </p:sp>
      <p:sp>
        <p:nvSpPr>
          <p:cNvPr id="22" name="TextBox 21">
            <a:extLst>
              <a:ext uri="{FF2B5EF4-FFF2-40B4-BE49-F238E27FC236}">
                <a16:creationId xmlns:a16="http://schemas.microsoft.com/office/drawing/2014/main" id="{7579DD91-30D2-4185-4F5F-A81FEB3A92B2}"/>
              </a:ext>
            </a:extLst>
          </p:cNvPr>
          <p:cNvSpPr txBox="1"/>
          <p:nvPr/>
        </p:nvSpPr>
        <p:spPr>
          <a:xfrm>
            <a:off x="5475805" y="4797764"/>
            <a:ext cx="1293944" cy="307777"/>
          </a:xfrm>
          <a:prstGeom prst="rect">
            <a:avLst/>
          </a:prstGeom>
          <a:noFill/>
        </p:spPr>
        <p:txBody>
          <a:bodyPr wrap="none" rtlCol="0">
            <a:spAutoFit/>
          </a:bodyPr>
          <a:lstStyle/>
          <a:p>
            <a:r>
              <a:rPr lang="en-US" sz="1400" dirty="0"/>
              <a:t>launch locally</a:t>
            </a:r>
          </a:p>
        </p:txBody>
      </p:sp>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69807-5402-9F11-F022-0625E4E79693}"/>
              </a:ext>
            </a:extLst>
          </p:cNvPr>
          <p:cNvSpPr>
            <a:spLocks noGrp="1"/>
          </p:cNvSpPr>
          <p:nvPr>
            <p:ph type="title"/>
          </p:nvPr>
        </p:nvSpPr>
        <p:spPr/>
        <p:txBody>
          <a:bodyPr/>
          <a:lstStyle/>
          <a:p>
            <a:r>
              <a:rPr lang="en-US" dirty="0"/>
              <a:t>VPN, Followed by SSH (may be prompted to update Cisco SC</a:t>
            </a:r>
          </a:p>
        </p:txBody>
      </p:sp>
      <p:sp>
        <p:nvSpPr>
          <p:cNvPr id="3" name="Slide Number Placeholder 2">
            <a:extLst>
              <a:ext uri="{FF2B5EF4-FFF2-40B4-BE49-F238E27FC236}">
                <a16:creationId xmlns:a16="http://schemas.microsoft.com/office/drawing/2014/main" id="{A31B7739-3264-C6DA-1455-16D58F65727F}"/>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8" name="Picture 7">
            <a:extLst>
              <a:ext uri="{FF2B5EF4-FFF2-40B4-BE49-F238E27FC236}">
                <a16:creationId xmlns:a16="http://schemas.microsoft.com/office/drawing/2014/main" id="{A84DE59C-2714-55A1-CDD2-E6394BF9E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9002" y="1239111"/>
            <a:ext cx="7696200" cy="5029200"/>
          </a:xfrm>
          <a:prstGeom prst="rect">
            <a:avLst/>
          </a:prstGeom>
        </p:spPr>
      </p:pic>
      <p:pic>
        <p:nvPicPr>
          <p:cNvPr id="6" name="Content Placeholder 5">
            <a:extLst>
              <a:ext uri="{FF2B5EF4-FFF2-40B4-BE49-F238E27FC236}">
                <a16:creationId xmlns:a16="http://schemas.microsoft.com/office/drawing/2014/main" id="{16045FBD-8733-187C-1BE1-864261BD5B7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0" y="2356587"/>
            <a:ext cx="6553200" cy="4114800"/>
          </a:xfrm>
        </p:spPr>
      </p:pic>
      <p:pic>
        <p:nvPicPr>
          <p:cNvPr id="9" name="Content Placeholder 5">
            <a:extLst>
              <a:ext uri="{FF2B5EF4-FFF2-40B4-BE49-F238E27FC236}">
                <a16:creationId xmlns:a16="http://schemas.microsoft.com/office/drawing/2014/main" id="{11D4EF0D-E8A4-1F61-AE58-23E9A9C6F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3295" y="2648686"/>
            <a:ext cx="4089400" cy="3822700"/>
          </a:xfrm>
          <a:prstGeom prst="rect">
            <a:avLst/>
          </a:prstGeom>
        </p:spPr>
      </p:pic>
    </p:spTree>
    <p:extLst>
      <p:ext uri="{BB962C8B-B14F-4D97-AF65-F5344CB8AC3E}">
        <p14:creationId xmlns:p14="http://schemas.microsoft.com/office/powerpoint/2010/main" val="55771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6C30-0E39-E7FF-C50D-63054D5FF8E5}"/>
              </a:ext>
            </a:extLst>
          </p:cNvPr>
          <p:cNvSpPr>
            <a:spLocks noGrp="1"/>
          </p:cNvSpPr>
          <p:nvPr>
            <p:ph type="title"/>
          </p:nvPr>
        </p:nvSpPr>
        <p:spPr/>
        <p:txBody>
          <a:bodyPr/>
          <a:lstStyle/>
          <a:p>
            <a:r>
              <a:rPr lang="en-US" dirty="0"/>
              <a:t>Submitting a Job (Refer to “how-to” pdf)</a:t>
            </a:r>
          </a:p>
        </p:txBody>
      </p:sp>
      <p:sp>
        <p:nvSpPr>
          <p:cNvPr id="3" name="Slide Number Placeholder 2">
            <a:extLst>
              <a:ext uri="{FF2B5EF4-FFF2-40B4-BE49-F238E27FC236}">
                <a16:creationId xmlns:a16="http://schemas.microsoft.com/office/drawing/2014/main" id="{59A983DF-BDD0-9A4B-6FCA-E7FB196E66B3}"/>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921DB3EA-8B41-6E13-31C2-AC45421BA565}"/>
              </a:ext>
            </a:extLst>
          </p:cNvPr>
          <p:cNvSpPr>
            <a:spLocks noGrp="1"/>
          </p:cNvSpPr>
          <p:nvPr>
            <p:ph sz="quarter" idx="11"/>
          </p:nvPr>
        </p:nvSpPr>
        <p:spPr>
          <a:xfrm>
            <a:off x="647700" y="1409700"/>
            <a:ext cx="11049000" cy="5426812"/>
          </a:xfrm>
        </p:spPr>
        <p:txBody>
          <a:bodyPr>
            <a:normAutofit lnSpcReduction="10000"/>
          </a:bodyPr>
          <a:lstStyle/>
          <a:p>
            <a:r>
              <a:rPr lang="en-US" dirty="0"/>
              <a:t>Recall, when you log into the cluster, via:</a:t>
            </a:r>
          </a:p>
          <a:p>
            <a:r>
              <a:rPr lang="en-US" dirty="0"/>
              <a:t>&gt;</a:t>
            </a:r>
            <a:r>
              <a:rPr lang="en-US" dirty="0" err="1"/>
              <a:t>ssh</a:t>
            </a:r>
            <a:r>
              <a:rPr lang="en-US" dirty="0"/>
              <a:t> –Y {</a:t>
            </a:r>
            <a:r>
              <a:rPr lang="en-US" dirty="0" err="1"/>
              <a:t>yourUserName</a:t>
            </a:r>
            <a:r>
              <a:rPr lang="en-US" dirty="0"/>
              <a:t>}@me469-cluster.Stanford.edu</a:t>
            </a:r>
          </a:p>
          <a:p>
            <a:r>
              <a:rPr lang="en-US" dirty="0"/>
              <a:t>you will find yourself under:</a:t>
            </a:r>
          </a:p>
          <a:p>
            <a:pPr marL="457200" indent="-457200">
              <a:buFont typeface="Arial" panose="020B0604020202020204" pitchFamily="34" charset="0"/>
              <a:buChar char="•"/>
            </a:pPr>
            <a:r>
              <a:rPr lang="en-US" dirty="0"/>
              <a:t>&gt;</a:t>
            </a:r>
            <a:r>
              <a:rPr lang="en-US" dirty="0" err="1"/>
              <a:t>pwd</a:t>
            </a:r>
            <a:endParaRPr lang="en-US" dirty="0"/>
          </a:p>
          <a:p>
            <a:pPr marL="457200" indent="-457200">
              <a:buFont typeface="Arial" panose="020B0604020202020204" pitchFamily="34" charset="0"/>
              <a:buChar char="•"/>
            </a:pPr>
            <a:r>
              <a:rPr lang="en-US" dirty="0"/>
              <a:t>&gt;/home/{</a:t>
            </a:r>
            <a:r>
              <a:rPr lang="en-US" dirty="0" err="1"/>
              <a:t>yourUsername</a:t>
            </a:r>
            <a:r>
              <a:rPr lang="en-US" dirty="0"/>
              <a:t>}</a:t>
            </a:r>
          </a:p>
          <a:p>
            <a:r>
              <a:rPr lang="en-US" dirty="0"/>
              <a:t>Useful locations: </a:t>
            </a:r>
          </a:p>
          <a:p>
            <a:pPr marL="342900" indent="-342900">
              <a:buFont typeface="Arial" panose="020B0604020202020204" pitchFamily="34" charset="0"/>
              <a:buChar char="•"/>
            </a:pPr>
            <a:r>
              <a:rPr lang="en-US" dirty="0"/>
              <a:t>/shared/scripts (path to </a:t>
            </a:r>
            <a:r>
              <a:rPr lang="en-US" dirty="0" err="1"/>
              <a:t>nalu.slurm</a:t>
            </a:r>
            <a:r>
              <a:rPr lang="en-US" dirty="0"/>
              <a:t>)</a:t>
            </a:r>
          </a:p>
          <a:p>
            <a:pPr marL="342900" indent="-342900">
              <a:buFont typeface="Arial" panose="020B0604020202020204" pitchFamily="34" charset="0"/>
              <a:buChar char="•"/>
            </a:pPr>
            <a:r>
              <a:rPr lang="en-US" dirty="0"/>
              <a:t>/shared/codes/</a:t>
            </a:r>
            <a:r>
              <a:rPr lang="en-US" dirty="0" err="1"/>
              <a:t>nalu</a:t>
            </a:r>
            <a:r>
              <a:rPr lang="en-US" dirty="0"/>
              <a:t>/build/</a:t>
            </a:r>
            <a:r>
              <a:rPr lang="en-US" dirty="0" err="1"/>
              <a:t>Nalu</a:t>
            </a:r>
            <a:r>
              <a:rPr lang="en-US" dirty="0"/>
              <a:t>/build (path to executable, </a:t>
            </a:r>
            <a:r>
              <a:rPr lang="en-US" dirty="0" err="1"/>
              <a:t>naluX</a:t>
            </a:r>
            <a:r>
              <a:rPr lang="en-US" dirty="0"/>
              <a:t>)</a:t>
            </a:r>
          </a:p>
          <a:p>
            <a:pPr marL="342900" indent="-342900">
              <a:buFont typeface="Arial" panose="020B0604020202020204" pitchFamily="34" charset="0"/>
              <a:buChar char="•"/>
            </a:pPr>
            <a:r>
              <a:rPr lang="en-US" dirty="0"/>
              <a:t>/shared/codes/</a:t>
            </a:r>
            <a:r>
              <a:rPr lang="en-US" dirty="0" err="1"/>
              <a:t>nalu</a:t>
            </a:r>
            <a:r>
              <a:rPr lang="en-US" dirty="0"/>
              <a:t>/build/</a:t>
            </a:r>
            <a:r>
              <a:rPr lang="en-US" dirty="0" err="1"/>
              <a:t>Nalu</a:t>
            </a:r>
            <a:r>
              <a:rPr lang="en-US" dirty="0"/>
              <a:t>/</a:t>
            </a:r>
            <a:r>
              <a:rPr lang="en-US" dirty="0" err="1"/>
              <a:t>reg_tests</a:t>
            </a:r>
            <a:r>
              <a:rPr lang="en-US" dirty="0"/>
              <a:t>/</a:t>
            </a:r>
            <a:r>
              <a:rPr lang="en-US" dirty="0" err="1"/>
              <a:t>test_files</a:t>
            </a:r>
            <a:r>
              <a:rPr lang="en-US" dirty="0"/>
              <a:t> (path to </a:t>
            </a:r>
            <a:r>
              <a:rPr lang="en-US" dirty="0" err="1"/>
              <a:t>regresson</a:t>
            </a:r>
            <a:r>
              <a:rPr lang="en-US" dirty="0"/>
              <a:t> tests)</a:t>
            </a:r>
          </a:p>
          <a:p>
            <a:pPr marL="342900" indent="-342900">
              <a:buFont typeface="Arial" panose="020B0604020202020204" pitchFamily="34" charset="0"/>
              <a:buChar char="•"/>
            </a:pPr>
            <a:r>
              <a:rPr lang="en-US" dirty="0"/>
              <a:t>/shared/codes/</a:t>
            </a:r>
            <a:r>
              <a:rPr lang="en-US" dirty="0" err="1"/>
              <a:t>nalu</a:t>
            </a:r>
            <a:r>
              <a:rPr lang="en-US" dirty="0"/>
              <a:t>/build/</a:t>
            </a:r>
            <a:r>
              <a:rPr lang="en-US" dirty="0" err="1"/>
              <a:t>Nalu</a:t>
            </a:r>
            <a:r>
              <a:rPr lang="en-US" dirty="0"/>
              <a:t>/</a:t>
            </a:r>
            <a:r>
              <a:rPr lang="en-US" dirty="0" err="1"/>
              <a:t>reg_tests</a:t>
            </a:r>
            <a:r>
              <a:rPr lang="en-US" dirty="0"/>
              <a:t>/</a:t>
            </a:r>
            <a:r>
              <a:rPr lang="en-US" dirty="0" err="1"/>
              <a:t>test_files</a:t>
            </a:r>
            <a:r>
              <a:rPr lang="en-US" dirty="0"/>
              <a:t>/laboratory (labs – look for 2d_tri3_quad4_street)</a:t>
            </a:r>
          </a:p>
          <a:p>
            <a:pPr marL="342900" indent="-342900">
              <a:buFont typeface="Arial" panose="020B0604020202020204" pitchFamily="34" charset="0"/>
              <a:buChar char="•"/>
            </a:pPr>
            <a:r>
              <a:rPr lang="en-US" dirty="0"/>
              <a:t>Make sure that you have created a particular directory structure that includes:</a:t>
            </a:r>
          </a:p>
          <a:p>
            <a:pPr marL="841248" lvl="1" indent="-457200">
              <a:buFont typeface="Arial" panose="020B0604020202020204" pitchFamily="34" charset="0"/>
              <a:buChar char="•"/>
            </a:pPr>
            <a:r>
              <a:rPr lang="en-US" dirty="0" err="1"/>
              <a:t>nalu.slurm</a:t>
            </a:r>
            <a:endParaRPr lang="en-US" dirty="0"/>
          </a:p>
          <a:p>
            <a:pPr marL="841248" lvl="1" indent="-457200">
              <a:buFont typeface="Arial" panose="020B0604020202020204" pitchFamily="34" charset="0"/>
              <a:buChar char="•"/>
            </a:pPr>
            <a:r>
              <a:rPr lang="en-US" dirty="0"/>
              <a:t>Input file</a:t>
            </a:r>
          </a:p>
          <a:p>
            <a:pPr marL="841248" lvl="1" indent="-457200">
              <a:buFont typeface="Arial" panose="020B0604020202020204" pitchFamily="34" charset="0"/>
              <a:buChar char="•"/>
            </a:pPr>
            <a:r>
              <a:rPr lang="en-US" dirty="0"/>
              <a:t>“Sane” path to mesh and xml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48849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325E-CD10-7732-4102-EBEA293AEED5}"/>
              </a:ext>
            </a:extLst>
          </p:cNvPr>
          <p:cNvSpPr>
            <a:spLocks noGrp="1"/>
          </p:cNvSpPr>
          <p:nvPr>
            <p:ph type="title"/>
          </p:nvPr>
        </p:nvSpPr>
        <p:spPr/>
        <p:txBody>
          <a:bodyPr/>
          <a:lstStyle/>
          <a:p>
            <a:r>
              <a:rPr lang="en-US" dirty="0"/>
              <a:t>Submission Script</a:t>
            </a:r>
            <a:br>
              <a:rPr lang="en-US" dirty="0"/>
            </a:br>
            <a:r>
              <a:rPr lang="en-US" dirty="0"/>
              <a:t>&gt;</a:t>
            </a:r>
            <a:r>
              <a:rPr lang="en-US" i="1" u="sng" dirty="0" err="1"/>
              <a:t>sbatch</a:t>
            </a:r>
            <a:r>
              <a:rPr lang="en-US" i="1" u="sng" dirty="0"/>
              <a:t> </a:t>
            </a:r>
            <a:r>
              <a:rPr lang="en-US" i="1" u="sng" dirty="0" err="1"/>
              <a:t>nalu.slurm</a:t>
            </a:r>
            <a:r>
              <a:rPr lang="en-US" i="1" u="sng" dirty="0"/>
              <a:t>      &gt;</a:t>
            </a:r>
            <a:r>
              <a:rPr lang="en-US" i="1" u="sng" dirty="0" err="1"/>
              <a:t>squeue</a:t>
            </a:r>
            <a:endParaRPr lang="en-US" i="1" u="sng" dirty="0"/>
          </a:p>
        </p:txBody>
      </p:sp>
      <p:sp>
        <p:nvSpPr>
          <p:cNvPr id="3" name="Slide Number Placeholder 2">
            <a:extLst>
              <a:ext uri="{FF2B5EF4-FFF2-40B4-BE49-F238E27FC236}">
                <a16:creationId xmlns:a16="http://schemas.microsoft.com/office/drawing/2014/main" id="{4FD11441-9DE3-C54B-C354-B48D4B2AE1F2}"/>
              </a:ext>
            </a:extLst>
          </p:cNvPr>
          <p:cNvSpPr>
            <a:spLocks noGrp="1"/>
          </p:cNvSpPr>
          <p:nvPr>
            <p:ph type="sldNum" sz="quarter" idx="10"/>
          </p:nvPr>
        </p:nvSpPr>
        <p:spPr/>
        <p:txBody>
          <a:bodyPr/>
          <a:lstStyle/>
          <a:p>
            <a:fld id="{4FAB73BC-B049-4115-A692-8D63A059BFB8}" type="slidenum">
              <a:rPr lang="en-US" smtClean="0"/>
              <a:pPr/>
              <a:t>6</a:t>
            </a:fld>
            <a:endParaRPr lang="en-US" dirty="0"/>
          </a:p>
        </p:txBody>
      </p:sp>
      <p:pic>
        <p:nvPicPr>
          <p:cNvPr id="10" name="Picture 9">
            <a:extLst>
              <a:ext uri="{FF2B5EF4-FFF2-40B4-BE49-F238E27FC236}">
                <a16:creationId xmlns:a16="http://schemas.microsoft.com/office/drawing/2014/main" id="{32970113-1536-CCFF-5AB1-11FD7148F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36" y="1210070"/>
            <a:ext cx="7772400" cy="4460161"/>
          </a:xfrm>
          <a:prstGeom prst="rect">
            <a:avLst/>
          </a:prstGeom>
        </p:spPr>
      </p:pic>
      <p:pic>
        <p:nvPicPr>
          <p:cNvPr id="12" name="Picture 11">
            <a:extLst>
              <a:ext uri="{FF2B5EF4-FFF2-40B4-BE49-F238E27FC236}">
                <a16:creationId xmlns:a16="http://schemas.microsoft.com/office/drawing/2014/main" id="{BD5AC620-BD23-B6CC-0ACC-97DE6FE00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280" y="2082938"/>
            <a:ext cx="7772400" cy="4571011"/>
          </a:xfrm>
          <a:prstGeom prst="rect">
            <a:avLst/>
          </a:prstGeom>
        </p:spPr>
      </p:pic>
    </p:spTree>
    <p:extLst>
      <p:ext uri="{BB962C8B-B14F-4D97-AF65-F5344CB8AC3E}">
        <p14:creationId xmlns:p14="http://schemas.microsoft.com/office/powerpoint/2010/main" val="296255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6941-D11B-28AE-EEBD-7C377201A097}"/>
              </a:ext>
            </a:extLst>
          </p:cNvPr>
          <p:cNvSpPr>
            <a:spLocks noGrp="1"/>
          </p:cNvSpPr>
          <p:nvPr>
            <p:ph type="title"/>
          </p:nvPr>
        </p:nvSpPr>
        <p:spPr/>
        <p:txBody>
          <a:bodyPr/>
          <a:lstStyle/>
          <a:p>
            <a:r>
              <a:rPr lang="en-US" dirty="0" err="1"/>
              <a:t>Nalu’s</a:t>
            </a:r>
            <a:r>
              <a:rPr lang="en-US" dirty="0"/>
              <a:t> Termination Time</a:t>
            </a:r>
          </a:p>
        </p:txBody>
      </p:sp>
      <p:sp>
        <p:nvSpPr>
          <p:cNvPr id="3" name="Slide Number Placeholder 2">
            <a:extLst>
              <a:ext uri="{FF2B5EF4-FFF2-40B4-BE49-F238E27FC236}">
                <a16:creationId xmlns:a16="http://schemas.microsoft.com/office/drawing/2014/main" id="{C6422A5E-BC6C-3853-B85D-8F2B10BA4782}"/>
              </a:ext>
            </a:extLst>
          </p:cNvPr>
          <p:cNvSpPr>
            <a:spLocks noGrp="1"/>
          </p:cNvSpPr>
          <p:nvPr>
            <p:ph type="sldNum" sz="quarter" idx="10"/>
          </p:nvPr>
        </p:nvSpPr>
        <p:spPr/>
        <p:txBody>
          <a:bodyPr/>
          <a:lstStyle/>
          <a:p>
            <a:fld id="{4FAB73BC-B049-4115-A692-8D63A059BFB8}" type="slidenum">
              <a:rPr lang="en-US" smtClean="0"/>
              <a:pPr/>
              <a:t>7</a:t>
            </a:fld>
            <a:endParaRPr lang="en-US" dirty="0"/>
          </a:p>
        </p:txBody>
      </p:sp>
      <p:pic>
        <p:nvPicPr>
          <p:cNvPr id="10" name="Picture 9">
            <a:extLst>
              <a:ext uri="{FF2B5EF4-FFF2-40B4-BE49-F238E27FC236}">
                <a16:creationId xmlns:a16="http://schemas.microsoft.com/office/drawing/2014/main" id="{65C246D1-C6D4-98EF-C4E9-12221931C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244" y="1167549"/>
            <a:ext cx="9560752" cy="5486400"/>
          </a:xfrm>
          <a:prstGeom prst="rect">
            <a:avLst/>
          </a:prstGeom>
        </p:spPr>
      </p:pic>
      <p:sp>
        <p:nvSpPr>
          <p:cNvPr id="4" name="Oval 3">
            <a:extLst>
              <a:ext uri="{FF2B5EF4-FFF2-40B4-BE49-F238E27FC236}">
                <a16:creationId xmlns:a16="http://schemas.microsoft.com/office/drawing/2014/main" id="{2430C981-B716-3D01-68BB-85BB68ED3767}"/>
              </a:ext>
            </a:extLst>
          </p:cNvPr>
          <p:cNvSpPr/>
          <p:nvPr/>
        </p:nvSpPr>
        <p:spPr>
          <a:xfrm>
            <a:off x="2750304" y="4776051"/>
            <a:ext cx="914400" cy="914400"/>
          </a:xfrm>
          <a:prstGeom prst="ellipse">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887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6941-D11B-28AE-EEBD-7C377201A097}"/>
              </a:ext>
            </a:extLst>
          </p:cNvPr>
          <p:cNvSpPr>
            <a:spLocks noGrp="1"/>
          </p:cNvSpPr>
          <p:nvPr>
            <p:ph type="title"/>
          </p:nvPr>
        </p:nvSpPr>
        <p:spPr/>
        <p:txBody>
          <a:bodyPr/>
          <a:lstStyle/>
          <a:p>
            <a:r>
              <a:rPr lang="en-US" dirty="0"/>
              <a:t>“tail” (while the simulation is running)</a:t>
            </a:r>
            <a:br>
              <a:rPr lang="en-US" dirty="0"/>
            </a:br>
            <a:r>
              <a:rPr lang="en-US" dirty="0"/>
              <a:t>&gt;tail –f </a:t>
            </a:r>
            <a:r>
              <a:rPr lang="en-US" dirty="0" err="1"/>
              <a:t>output.log</a:t>
            </a:r>
            <a:endParaRPr lang="en-US" dirty="0"/>
          </a:p>
        </p:txBody>
      </p:sp>
      <p:sp>
        <p:nvSpPr>
          <p:cNvPr id="3" name="Slide Number Placeholder 2">
            <a:extLst>
              <a:ext uri="{FF2B5EF4-FFF2-40B4-BE49-F238E27FC236}">
                <a16:creationId xmlns:a16="http://schemas.microsoft.com/office/drawing/2014/main" id="{C6422A5E-BC6C-3853-B85D-8F2B10BA4782}"/>
              </a:ext>
            </a:extLst>
          </p:cNvPr>
          <p:cNvSpPr>
            <a:spLocks noGrp="1"/>
          </p:cNvSpPr>
          <p:nvPr>
            <p:ph type="sldNum" sz="quarter" idx="10"/>
          </p:nvPr>
        </p:nvSpPr>
        <p:spPr/>
        <p:txBody>
          <a:bodyPr/>
          <a:lstStyle/>
          <a:p>
            <a:fld id="{4FAB73BC-B049-4115-A692-8D63A059BFB8}" type="slidenum">
              <a:rPr lang="en-US" smtClean="0"/>
              <a:pPr/>
              <a:t>8</a:t>
            </a:fld>
            <a:endParaRPr lang="en-US" dirty="0"/>
          </a:p>
        </p:txBody>
      </p:sp>
      <p:pic>
        <p:nvPicPr>
          <p:cNvPr id="8" name="Picture 7">
            <a:extLst>
              <a:ext uri="{FF2B5EF4-FFF2-40B4-BE49-F238E27FC236}">
                <a16:creationId xmlns:a16="http://schemas.microsoft.com/office/drawing/2014/main" id="{D24ED9CA-BF4B-B7C9-9D6B-34A80F250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066" y="1167549"/>
            <a:ext cx="9581164" cy="5486400"/>
          </a:xfrm>
          <a:prstGeom prst="rect">
            <a:avLst/>
          </a:prstGeom>
        </p:spPr>
      </p:pic>
    </p:spTree>
    <p:extLst>
      <p:ext uri="{BB962C8B-B14F-4D97-AF65-F5344CB8AC3E}">
        <p14:creationId xmlns:p14="http://schemas.microsoft.com/office/powerpoint/2010/main" val="15837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6941-D11B-28AE-EEBD-7C377201A097}"/>
              </a:ext>
            </a:extLst>
          </p:cNvPr>
          <p:cNvSpPr>
            <a:spLocks noGrp="1"/>
          </p:cNvSpPr>
          <p:nvPr>
            <p:ph type="title"/>
          </p:nvPr>
        </p:nvSpPr>
        <p:spPr/>
        <p:txBody>
          <a:bodyPr/>
          <a:lstStyle/>
          <a:p>
            <a:r>
              <a:rPr lang="en-US" dirty="0"/>
              <a:t>&gt;</a:t>
            </a:r>
            <a:r>
              <a:rPr lang="en-US" dirty="0" err="1"/>
              <a:t>scp</a:t>
            </a:r>
            <a:r>
              <a:rPr lang="en-US" dirty="0"/>
              <a:t>: Copy from cluster to your local viz  </a:t>
            </a:r>
          </a:p>
        </p:txBody>
      </p:sp>
      <p:sp>
        <p:nvSpPr>
          <p:cNvPr id="3" name="Slide Number Placeholder 2">
            <a:extLst>
              <a:ext uri="{FF2B5EF4-FFF2-40B4-BE49-F238E27FC236}">
                <a16:creationId xmlns:a16="http://schemas.microsoft.com/office/drawing/2014/main" id="{C6422A5E-BC6C-3853-B85D-8F2B10BA4782}"/>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6" name="Content Placeholder 5">
            <a:extLst>
              <a:ext uri="{FF2B5EF4-FFF2-40B4-BE49-F238E27FC236}">
                <a16:creationId xmlns:a16="http://schemas.microsoft.com/office/drawing/2014/main" id="{874B3421-257E-92EA-69F8-0EFFCD2D795A}"/>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030903" y="1167549"/>
            <a:ext cx="9581163" cy="5486400"/>
          </a:xfrm>
        </p:spPr>
      </p:pic>
    </p:spTree>
    <p:extLst>
      <p:ext uri="{BB962C8B-B14F-4D97-AF65-F5344CB8AC3E}">
        <p14:creationId xmlns:p14="http://schemas.microsoft.com/office/powerpoint/2010/main" val="424830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6704</TotalTime>
  <Words>482</Words>
  <Application>Microsoft Macintosh PowerPoint</Application>
  <PresentationFormat>Widescreen</PresentationFormat>
  <Paragraphs>92</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Wingdings</vt:lpstr>
      <vt:lpstr>Courier New</vt:lpstr>
      <vt:lpstr>Open Sans bold</vt:lpstr>
      <vt:lpstr>Open Sans</vt:lpstr>
      <vt:lpstr>Symbol</vt:lpstr>
      <vt:lpstr>Arial</vt:lpstr>
      <vt:lpstr>Sandia Angles</vt:lpstr>
      <vt:lpstr>ME469: Run and Viz</vt:lpstr>
      <vt:lpstr>Lecture Objectives</vt:lpstr>
      <vt:lpstr>Essential Attributes of a CFD Simulation</vt:lpstr>
      <vt:lpstr>VPN, Followed by SSH (may be prompted to update Cisco SC</vt:lpstr>
      <vt:lpstr>Submitting a Job (Refer to “how-to” pdf)</vt:lpstr>
      <vt:lpstr>Submission Script &gt;sbatch nalu.slurm      &gt;squeue</vt:lpstr>
      <vt:lpstr>Nalu’s Termination Time</vt:lpstr>
      <vt:lpstr>“tail” (while the simulation is running) &gt;tail –f output.log</vt:lpstr>
      <vt:lpstr>&gt;scp: Copy from cluster to your local viz  </vt:lpstr>
      <vt:lpstr>Download Paraview</vt:lpstr>
      <vt:lpstr>Open Paraview Files</vt:lpstr>
      <vt:lpstr>Viz Mixture Fraction</vt:lpstr>
      <vt:lpstr>Velocity Shading and Color Palette Change</vt:lpstr>
      <vt:lpstr>Mixture Fraction Shading with Zoom (via mouse)</vt:lpstr>
      <vt:lpstr>Plot: FiltersData AnalysisPlot over Line</vt:lpstr>
      <vt:lpstr>Calculator</vt:lpstr>
      <vt:lpstr>Nalu/reg_tests/test_files/dgNonConformalThreeBlade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617</cp:revision>
  <cp:lastPrinted>2024-04-22T22:23:13Z</cp:lastPrinted>
  <dcterms:created xsi:type="dcterms:W3CDTF">2018-07-21T13:25:45Z</dcterms:created>
  <dcterms:modified xsi:type="dcterms:W3CDTF">2025-04-17T21:05:33Z</dcterms:modified>
</cp:coreProperties>
</file>